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3" r:id="rId5"/>
    <p:sldId id="259" r:id="rId6"/>
    <p:sldId id="270" r:id="rId7"/>
    <p:sldId id="271" r:id="rId8"/>
    <p:sldId id="280" r:id="rId9"/>
    <p:sldId id="272" r:id="rId10"/>
    <p:sldId id="267" r:id="rId11"/>
    <p:sldId id="268" r:id="rId12"/>
    <p:sldId id="281" r:id="rId13"/>
    <p:sldId id="269" r:id="rId14"/>
    <p:sldId id="263" r:id="rId15"/>
    <p:sldId id="274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4" autoAdjust="0"/>
    <p:restoredTop sz="80581" autoAdjust="0"/>
  </p:normalViewPr>
  <p:slideViewPr>
    <p:cSldViewPr snapToGrid="0">
      <p:cViewPr varScale="1">
        <p:scale>
          <a:sx n="93" d="100"/>
          <a:sy n="93" d="100"/>
        </p:scale>
        <p:origin x="16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6B148-16B5-4A23-893E-23AE86ADB78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A2558-0A36-4D48-9210-26DC2443B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Getting started</a:t>
            </a:r>
          </a:p>
          <a:p>
            <a:r>
              <a:rPr lang="en-CA" dirty="0" smtClean="0"/>
              <a:t>Refreshments available</a:t>
            </a:r>
          </a:p>
          <a:p>
            <a:r>
              <a:rPr lang="en-CA" dirty="0" smtClean="0"/>
              <a:t>Thank audience</a:t>
            </a:r>
            <a:r>
              <a:rPr lang="en-CA" baseline="0" dirty="0" smtClean="0"/>
              <a:t> for attending, thanks to committee (Dr. </a:t>
            </a:r>
            <a:r>
              <a:rPr lang="en-CA" baseline="0" dirty="0" err="1" smtClean="0"/>
              <a:t>Casbeer</a:t>
            </a:r>
            <a:r>
              <a:rPr lang="en-CA" baseline="0" dirty="0" smtClean="0"/>
              <a:t> for traveling)</a:t>
            </a:r>
          </a:p>
          <a:p>
            <a:endParaRPr lang="en-CA" baseline="0" dirty="0" smtClean="0"/>
          </a:p>
          <a:p>
            <a:r>
              <a:rPr lang="en-CA" baseline="0" dirty="0" smtClean="0"/>
              <a:t>Introduction to fixed wings</a:t>
            </a:r>
          </a:p>
          <a:p>
            <a:r>
              <a:rPr lang="en-CA" baseline="0" dirty="0" smtClean="0"/>
              <a:t>Problem statement /objectives</a:t>
            </a:r>
          </a:p>
          <a:p>
            <a:r>
              <a:rPr lang="en-CA" baseline="0" dirty="0" smtClean="0"/>
              <a:t>Literature review – motivated the problem statement</a:t>
            </a:r>
          </a:p>
          <a:p>
            <a:r>
              <a:rPr lang="en-CA" baseline="0" dirty="0" smtClean="0"/>
              <a:t>Phases</a:t>
            </a:r>
          </a:p>
          <a:p>
            <a:r>
              <a:rPr lang="en-CA" baseline="0" dirty="0" smtClean="0"/>
              <a:t>Timeline</a:t>
            </a:r>
          </a:p>
          <a:p>
            <a:r>
              <a:rPr lang="en-CA" baseline="0" dirty="0" smtClean="0"/>
              <a:t>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6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aseline="0" dirty="0" smtClean="0"/>
              <a:t>Preliminary investigation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74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06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37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General framework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37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Fixed wing UAVs</a:t>
            </a:r>
            <a:r>
              <a:rPr lang="en-CA" baseline="0" dirty="0" smtClean="0"/>
              <a:t> are a category of robotic aircraft</a:t>
            </a:r>
          </a:p>
          <a:p>
            <a:r>
              <a:rPr lang="en-CA" baseline="0" dirty="0" smtClean="0"/>
              <a:t>Remotely piloted</a:t>
            </a:r>
            <a:r>
              <a:rPr lang="en-US" baseline="0" dirty="0" smtClean="0"/>
              <a:t> with the assistance of an on-board autopilot</a:t>
            </a:r>
          </a:p>
          <a:p>
            <a:r>
              <a:rPr lang="en-CA" baseline="0" dirty="0" smtClean="0"/>
              <a:t>Autopilot maintains vehicle stability</a:t>
            </a:r>
          </a:p>
          <a:p>
            <a:r>
              <a:rPr lang="en-CA" baseline="0" dirty="0" smtClean="0"/>
              <a:t>Carry out mission objectives</a:t>
            </a:r>
            <a:r>
              <a:rPr lang="en-US" baseline="0" dirty="0" smtClean="0"/>
              <a:t> such as following waypoints</a:t>
            </a:r>
            <a:endParaRPr lang="en-CA" baseline="0" dirty="0" smtClean="0"/>
          </a:p>
          <a:p>
            <a:r>
              <a:rPr lang="en-CA" baseline="0" dirty="0" smtClean="0"/>
              <a:t>Waypoints are typically pre-planned before flight at a ground station</a:t>
            </a:r>
          </a:p>
          <a:p>
            <a:r>
              <a:rPr lang="en-CA" baseline="0" dirty="0" smtClean="0"/>
              <a:t>Obstacles such as buildings, mountains, and general no-fly zones may be considered during planning</a:t>
            </a:r>
          </a:p>
          <a:p>
            <a:r>
              <a:rPr lang="en-CA" baseline="0" dirty="0" smtClean="0"/>
              <a:t>During flight, unknown obstacles may be encountered which could require waypoints to be re-planned. </a:t>
            </a:r>
          </a:p>
          <a:p>
            <a:r>
              <a:rPr lang="en-CA" baseline="0" dirty="0" smtClean="0"/>
              <a:t>The  UAV typically communicates with a ground station over radio to plan waypoints which may not always be possible</a:t>
            </a:r>
          </a:p>
          <a:p>
            <a:endParaRPr lang="en-CA" baseline="0" dirty="0" smtClean="0"/>
          </a:p>
          <a:p>
            <a:r>
              <a:rPr lang="en-CA" baseline="0" dirty="0" smtClean="0"/>
              <a:t>A possible solution is to use vector field guidance which combines path following with obstacle avoidance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0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Problem statement</a:t>
            </a:r>
          </a:p>
          <a:p>
            <a:endParaRPr lang="en-CA" dirty="0" smtClean="0"/>
          </a:p>
          <a:p>
            <a:r>
              <a:rPr lang="en-CA" dirty="0" smtClean="0"/>
              <a:t>Guidance</a:t>
            </a:r>
            <a:r>
              <a:rPr lang="en-CA" baseline="0" dirty="0" smtClean="0"/>
              <a:t> between waypoints produced by an attractive vector field that has both circulation and convergence components</a:t>
            </a:r>
          </a:p>
          <a:p>
            <a:r>
              <a:rPr lang="en-CA" baseline="0" dirty="0" smtClean="0"/>
              <a:t>Obstacle along the path detected after planning can be represented as a repulsive field</a:t>
            </a:r>
          </a:p>
          <a:p>
            <a:r>
              <a:rPr lang="en-CA" baseline="0" dirty="0" smtClean="0"/>
              <a:t>Summing together fields can result in singularities</a:t>
            </a:r>
          </a:p>
          <a:p>
            <a:endParaRPr lang="en-CA" dirty="0" smtClean="0"/>
          </a:p>
          <a:p>
            <a:r>
              <a:rPr lang="en-CA" dirty="0" smtClean="0"/>
              <a:t>This</a:t>
            </a:r>
            <a:r>
              <a:rPr lang="en-CA" baseline="0" dirty="0" smtClean="0"/>
              <a:t> will be achieved by completing three phases. (execution of three phases)</a:t>
            </a:r>
          </a:p>
          <a:p>
            <a:r>
              <a:rPr lang="en-CA" baseline="0" dirty="0" smtClean="0"/>
              <a:t>Phase 1: Description</a:t>
            </a:r>
          </a:p>
          <a:p>
            <a:r>
              <a:rPr lang="en-CA" baseline="0" dirty="0" smtClean="0"/>
              <a:t>Phase 2: Description</a:t>
            </a:r>
          </a:p>
          <a:p>
            <a:r>
              <a:rPr lang="en-CA" baseline="0" dirty="0" smtClean="0"/>
              <a:t>Phase 3: Description</a:t>
            </a:r>
          </a:p>
          <a:p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 smtClean="0"/>
          </a:p>
          <a:p>
            <a:r>
              <a:rPr lang="en-CA" baseline="0" dirty="0" smtClean="0"/>
              <a:t>UAVs are a part of a larger system called an Unmanned Aerial System which typically consists of four parts</a:t>
            </a:r>
          </a:p>
          <a:p>
            <a:r>
              <a:rPr lang="en-CA" baseline="0" dirty="0" smtClean="0"/>
              <a:t>The physical aircraft itself which typically can be categorized under one of two categories consisting of fixed wing and rotorcraft</a:t>
            </a:r>
          </a:p>
          <a:p>
            <a:r>
              <a:rPr lang="en-CA" baseline="0" dirty="0" smtClean="0"/>
              <a:t>Fixed wing UAVs typically have a larger payload and can fly long endurance missions compared to rotor craft</a:t>
            </a:r>
          </a:p>
          <a:p>
            <a:r>
              <a:rPr lang="en-CA" baseline="0" dirty="0" smtClean="0"/>
              <a:t>Rotor craft are more maneuverable and do not require a runway or launcher for deployment</a:t>
            </a:r>
          </a:p>
          <a:p>
            <a:r>
              <a:rPr lang="en-CA" baseline="0" dirty="0" smtClean="0"/>
              <a:t>Transmitters are used for direct UAV control and can be used short range</a:t>
            </a:r>
          </a:p>
          <a:p>
            <a:r>
              <a:rPr lang="en-CA" baseline="0" dirty="0" smtClean="0"/>
              <a:t>Radios can be used for long distance communication and for relaying sensor data back to a ground station</a:t>
            </a:r>
          </a:p>
          <a:p>
            <a:r>
              <a:rPr lang="en-CA" baseline="0" dirty="0" smtClean="0"/>
              <a:t>Ground stations are typically a PC equipped with software that sets vehicle parameters, collects data, and plans mission waypoints</a:t>
            </a:r>
          </a:p>
          <a:p>
            <a:r>
              <a:rPr lang="en-CA" baseline="0" dirty="0" smtClean="0"/>
              <a:t>Mission waypoints can be communicated back through the radio and sent to the autopilot which uses GNC systems to fly from waypoint to waypoint</a:t>
            </a:r>
          </a:p>
          <a:p>
            <a:r>
              <a:rPr lang="en-CA" baseline="0" dirty="0" smtClean="0"/>
              <a:t>Navigation consists of measuring the UAV state which is fed to G and C </a:t>
            </a:r>
          </a:p>
          <a:p>
            <a:r>
              <a:rPr lang="en-CA" baseline="0" dirty="0" smtClean="0"/>
              <a:t>Path, or waypoints, are fed to guidance which typically outputs a desired heading to the guidance system which actuates the UAVs controls to transition to the desired state</a:t>
            </a:r>
          </a:p>
          <a:p>
            <a:r>
              <a:rPr lang="en-CA" baseline="0" dirty="0" smtClean="0"/>
              <a:t>Guidance is where vector fields comes in</a:t>
            </a:r>
            <a:endParaRPr lang="en-CA" dirty="0" smtClean="0"/>
          </a:p>
          <a:p>
            <a:pPr marL="171450" indent="-171450">
              <a:buFontTx/>
              <a:buChar char="-"/>
            </a:pPr>
            <a:endParaRPr lang="en-CA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 err="1" smtClean="0"/>
              <a:t>Sujit</a:t>
            </a:r>
            <a:r>
              <a:rPr lang="en-CA" baseline="0" dirty="0" smtClean="0"/>
              <a:t> et al presented a comparison between five common heading based guidance techniques (Carrot chasing, NLGL, PLOS, LQR, and Vector Field)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baseline="0" dirty="0" smtClean="0"/>
              <a:t>Guidance must be accurate (low error) and robust (rejects disturbances)</a:t>
            </a:r>
          </a:p>
          <a:p>
            <a:pPr marL="0" indent="0">
              <a:buFontTx/>
              <a:buNone/>
            </a:pPr>
            <a:endParaRPr lang="en-CA" baseline="0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Guidance methods can fall under either waypoint or path following methods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Monty Carlo simulation of the five guidance techniques involving external wind disturbances determined that the path following vector field method had a low cross track error and was robust to external wind disturbances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Which is important for small fixed wing UAVs since winds can be expected to be 20-30% of the UAVs air speed</a:t>
            </a:r>
          </a:p>
          <a:p>
            <a:pPr marL="171450" indent="-171450">
              <a:buFontTx/>
              <a:buChar char="-"/>
            </a:pPr>
            <a:endParaRPr lang="en-CA" baseline="0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Nelson et al. demonstrated the construction of a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 for straight line a circular path primitives, which can be shown in the two figures at the bottom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The robustness of vector field is due to the converging nature of the field followed by circulation. Deviation from the path results in guidance back onto the path.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Nelson combined the use of straight line and circular primitives together to form more complex flight paths, shown in this figure</a:t>
            </a:r>
          </a:p>
          <a:p>
            <a:pPr marL="0" indent="0">
              <a:buFontTx/>
              <a:buNone/>
            </a:pPr>
            <a:r>
              <a:rPr lang="en-CA" baseline="0" dirty="0" smtClean="0"/>
              <a:t>- The difficulty in using path primitives is the transition from one field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- Griffiths</a:t>
            </a:r>
            <a:r>
              <a:rPr lang="en-CA" baseline="0" dirty="0" smtClean="0"/>
              <a:t> expanded on </a:t>
            </a:r>
            <a:r>
              <a:rPr lang="en-CA" baseline="0" dirty="0" err="1" smtClean="0"/>
              <a:t>Neslon’s</a:t>
            </a:r>
            <a:r>
              <a:rPr lang="en-CA" baseline="0" dirty="0" smtClean="0"/>
              <a:t> method and provided a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 for an arbitrary path, which is shown in the figure above</a:t>
            </a:r>
          </a:p>
          <a:p>
            <a:endParaRPr lang="en-CA" dirty="0" smtClean="0"/>
          </a:p>
          <a:p>
            <a:pPr marL="171450" indent="-171450">
              <a:buFontTx/>
              <a:buChar char="-"/>
            </a:pPr>
            <a:r>
              <a:rPr lang="en-CA" baseline="0" dirty="0" smtClean="0"/>
              <a:t>For closed paths, such as a loiter, </a:t>
            </a:r>
            <a:r>
              <a:rPr lang="en-CA" baseline="0" dirty="0" err="1" smtClean="0"/>
              <a:t>Frew</a:t>
            </a:r>
            <a:r>
              <a:rPr lang="en-CA" baseline="0" dirty="0" smtClean="0"/>
              <a:t> modified an existing circular field with non-linear coordinate transformation to produce a racetrack and elliptical pattern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Beneficial because fields already proven to converge 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In the later paper, the vector field was used for tracking an uncertain target. The field was modified based on a </a:t>
            </a:r>
            <a:r>
              <a:rPr lang="en-CA" baseline="0" dirty="0" err="1" smtClean="0"/>
              <a:t>kalman</a:t>
            </a:r>
            <a:r>
              <a:rPr lang="en-CA" baseline="0" dirty="0" smtClean="0"/>
              <a:t> filters covariance matrix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89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 smtClean="0"/>
              <a:t>Goncalves</a:t>
            </a:r>
            <a:r>
              <a:rPr lang="en-CA" dirty="0" smtClean="0"/>
              <a:t> et al</a:t>
            </a:r>
            <a:r>
              <a:rPr lang="en-CA" baseline="0" dirty="0" smtClean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 smtClean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A vector field that converges and follows a straight line can be produced by intersecting two planes, shown above</a:t>
            </a:r>
            <a:endParaRPr lang="en-US" baseline="0" dirty="0" smtClean="0"/>
          </a:p>
          <a:p>
            <a:pPr marL="0" indent="0">
              <a:buNone/>
            </a:pPr>
            <a:r>
              <a:rPr lang="en-CA" baseline="0" dirty="0" smtClean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Time varying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Other papers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4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 smtClean="0"/>
              <a:t>Goncalves</a:t>
            </a:r>
            <a:r>
              <a:rPr lang="en-CA" dirty="0" smtClean="0"/>
              <a:t> et al</a:t>
            </a:r>
            <a:r>
              <a:rPr lang="en-CA" baseline="0" dirty="0" smtClean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 smtClean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 smtClean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A vector field that converges and follows a straight line can be produced by intersecting two planes, shown above</a:t>
            </a:r>
            <a:endParaRPr lang="en-US" baseline="0" dirty="0" smtClean="0"/>
          </a:p>
          <a:p>
            <a:pPr marL="0" indent="0">
              <a:buNone/>
            </a:pPr>
            <a:r>
              <a:rPr lang="en-CA" baseline="0" dirty="0" smtClean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 smtClean="0"/>
              <a:t>Time varying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r>
              <a:rPr lang="en-CA" baseline="0" dirty="0" smtClean="0"/>
              <a:t>Other papers</a:t>
            </a:r>
          </a:p>
          <a:p>
            <a:pPr marL="0" indent="0">
              <a:buNone/>
            </a:pPr>
            <a:endParaRPr lang="en-CA" baseline="0" dirty="0" smtClean="0"/>
          </a:p>
          <a:p>
            <a:pPr marL="0" indent="0">
              <a:buNone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Wilhelm</a:t>
            </a:r>
            <a:r>
              <a:rPr lang="en-CA" baseline="0" dirty="0" smtClean="0"/>
              <a:t> et al. attached a circular gradient vector field to a moving ground target resulting in a low tracking error loiter</a:t>
            </a:r>
          </a:p>
          <a:p>
            <a:r>
              <a:rPr lang="en-CA" baseline="0" dirty="0" smtClean="0"/>
              <a:t>In comparison to </a:t>
            </a:r>
            <a:r>
              <a:rPr lang="en-CA" baseline="0" dirty="0" err="1" smtClean="0"/>
              <a:t>lyapunov</a:t>
            </a:r>
            <a:r>
              <a:rPr lang="en-CA" baseline="0" dirty="0" smtClean="0"/>
              <a:t> vector fields by [NAME]</a:t>
            </a:r>
          </a:p>
          <a:p>
            <a:r>
              <a:rPr lang="en-CA" baseline="0" dirty="0" smtClean="0"/>
              <a:t>Obstacles were added to the simulation by placing a vector field with a negative convergence near the vehicles path</a:t>
            </a:r>
          </a:p>
          <a:p>
            <a:r>
              <a:rPr lang="en-CA" baseline="0" dirty="0" smtClean="0"/>
              <a:t>Summing together attractive loiter field and obstacle field produced a heading guidance which loitered the vehicle while avoiding obstacles</a:t>
            </a:r>
          </a:p>
          <a:p>
            <a:r>
              <a:rPr lang="en-CA" baseline="0" dirty="0" smtClean="0"/>
              <a:t>Obstacle fields only considered repulsive vectors and had zero circulation. </a:t>
            </a:r>
          </a:p>
          <a:p>
            <a:r>
              <a:rPr lang="en-CA" baseline="0" dirty="0" smtClean="0"/>
              <a:t>Summing vector fields could produce singularities where guidance vanishes (or singularity)</a:t>
            </a:r>
          </a:p>
          <a:p>
            <a:endParaRPr lang="en-CA" baseline="0" dirty="0" smtClean="0"/>
          </a:p>
          <a:p>
            <a:r>
              <a:rPr lang="en-CA" baseline="0" dirty="0" smtClean="0"/>
              <a:t>Discuss the three phases: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2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3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4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2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6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4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8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7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5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4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DF2AD-9A73-4106-85FD-00A9E5942C9C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0A5B-A971-4910-AC51-F7373A673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8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565" y="1122363"/>
            <a:ext cx="11965577" cy="23876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A Proposal for a Parameterized Circulating Vector Field Guidance for Fixed Wing Unmanned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4907756"/>
            <a:ext cx="9953469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Presented by: Garrett Clem</a:t>
            </a:r>
          </a:p>
          <a:p>
            <a:pPr algn="l"/>
            <a:r>
              <a:rPr lang="en-US" dirty="0"/>
              <a:t>Advisor: </a:t>
            </a:r>
            <a:r>
              <a:rPr lang="en-US" dirty="0" smtClean="0"/>
              <a:t>Dr. Jay </a:t>
            </a:r>
            <a:r>
              <a:rPr lang="en-US" dirty="0"/>
              <a:t>Wilhelm</a:t>
            </a:r>
          </a:p>
          <a:p>
            <a:pPr algn="l"/>
            <a:r>
              <a:rPr lang="en-US" dirty="0"/>
              <a:t>Committee: Dr. Bob Williams, Dr. David </a:t>
            </a:r>
            <a:r>
              <a:rPr lang="en-US" dirty="0" err="1"/>
              <a:t>Casbeer</a:t>
            </a:r>
            <a:r>
              <a:rPr lang="en-US" dirty="0"/>
              <a:t>, Dr. Maarten </a:t>
            </a:r>
            <a:r>
              <a:rPr lang="en-US" dirty="0" err="1"/>
              <a:t>Uijt</a:t>
            </a:r>
            <a:r>
              <a:rPr lang="en-US" dirty="0"/>
              <a:t> de Haag</a:t>
            </a:r>
          </a:p>
        </p:txBody>
      </p:sp>
    </p:spTree>
    <p:extLst>
      <p:ext uri="{BB962C8B-B14F-4D97-AF65-F5344CB8AC3E}">
        <p14:creationId xmlns:p14="http://schemas.microsoft.com/office/powerpoint/2010/main" val="397758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1 Overview: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4626" y="1825455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CA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537946" y="1719201"/>
            <a:ext cx="6009213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Demonstrate zero guidance resulting from summing attractive and repulsive GVF </a:t>
            </a:r>
            <a:endParaRPr lang="en-US" sz="24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537946" y="2939879"/>
            <a:ext cx="5724399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prstClr val="black"/>
                </a:solidFill>
              </a:rPr>
              <a:t>Identify specific set of conditions that yields guidance singularity when summing attractive and repulsive GVFs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61843" y="4773191"/>
            <a:ext cx="5818446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Build GVF simulation environment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Evaluate scenarios where singularities are expected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 smtClean="0">
                <a:solidFill>
                  <a:prstClr val="black"/>
                </a:solidFill>
              </a:rPr>
              <a:t>Characterize location </a:t>
            </a:r>
            <a:r>
              <a:rPr lang="en-US" sz="2400" dirty="0">
                <a:solidFill>
                  <a:prstClr val="black"/>
                </a:solidFill>
              </a:rPr>
              <a:t>of singularities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7" t="5123" r="13368"/>
          <a:stretch/>
        </p:blipFill>
        <p:spPr>
          <a:xfrm>
            <a:off x="8850929" y="584392"/>
            <a:ext cx="3341071" cy="3156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5798" r="667" b="-750"/>
          <a:stretch/>
        </p:blipFill>
        <p:spPr>
          <a:xfrm>
            <a:off x="7650483" y="3661129"/>
            <a:ext cx="4207388" cy="30951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38461" y="6431804"/>
            <a:ext cx="5289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VF magnitude for circular obstacle on straight path</a:t>
            </a:r>
            <a:endParaRPr lang="en-US" i="1" dirty="0"/>
          </a:p>
        </p:txBody>
      </p:sp>
      <p:sp>
        <p:nvSpPr>
          <p:cNvPr id="13" name="Oval 12"/>
          <p:cNvSpPr/>
          <p:nvPr/>
        </p:nvSpPr>
        <p:spPr>
          <a:xfrm rot="799006">
            <a:off x="9620250" y="4665534"/>
            <a:ext cx="404527" cy="67658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3" idx="3"/>
          </p:cNvCxnSpPr>
          <p:nvPr/>
        </p:nvCxnSpPr>
        <p:spPr>
          <a:xfrm flipH="1">
            <a:off x="9900434" y="2109840"/>
            <a:ext cx="515259" cy="252422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279895" y="1636232"/>
            <a:ext cx="67449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Path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9260391" y="2012271"/>
            <a:ext cx="2728451" cy="146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10382215" y="1914718"/>
            <a:ext cx="228600" cy="2286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228994" y="338807"/>
            <a:ext cx="3325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Total vector field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7640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2 </a:t>
            </a:r>
            <a:r>
              <a:rPr lang="en-US" dirty="0" smtClean="0"/>
              <a:t>Overview: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813255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599194" y="1690688"/>
            <a:ext cx="604579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Demonstrate GVF </a:t>
            </a:r>
            <a:r>
              <a:rPr lang="en-US" sz="2400" dirty="0"/>
              <a:t>weighting functions </a:t>
            </a:r>
            <a:r>
              <a:rPr lang="en-US" sz="2400" dirty="0" smtClean="0"/>
              <a:t>that </a:t>
            </a:r>
            <a:r>
              <a:rPr lang="en-US" sz="2400" dirty="0"/>
              <a:t>influence obstacle avoidance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605169" y="3016251"/>
            <a:ext cx="579997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prstClr val="black"/>
                </a:solidFill>
              </a:rPr>
              <a:t>Investigate weighting functions dependent on UAV state </a:t>
            </a:r>
          </a:p>
        </p:txBody>
      </p:sp>
      <p:sp>
        <p:nvSpPr>
          <p:cNvPr id="8" name="Rectangle 7"/>
          <p:cNvSpPr/>
          <p:nvPr/>
        </p:nvSpPr>
        <p:spPr>
          <a:xfrm>
            <a:off x="1498833" y="4647148"/>
            <a:ext cx="6041219" cy="1882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Formulate circulation and convergence weights as functions of UAV state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Determine combination of GVF weights that produces optimal guidance in simulation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730" y="3960734"/>
            <a:ext cx="4422809" cy="232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0052" y="808309"/>
            <a:ext cx="4560358" cy="24063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44985" y="3150790"/>
            <a:ext cx="4547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line vector field with circular obstacle, no circulation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7591608" y="6206549"/>
            <a:ext cx="4547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line vector field with circular obstacle with circulation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1970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435" y="4305385"/>
            <a:ext cx="3524519" cy="2481849"/>
          </a:xfrm>
          <a:prstGeom prst="rect">
            <a:avLst/>
          </a:prstGeom>
        </p:spPr>
      </p:pic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124945"/>
              </p:ext>
            </p:extLst>
          </p:nvPr>
        </p:nvGraphicFramePr>
        <p:xfrm>
          <a:off x="212035" y="1312419"/>
          <a:ext cx="11767930" cy="5400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2413">
                  <a:extLst>
                    <a:ext uri="{9D8B030D-6E8A-4147-A177-3AD203B41FA5}">
                      <a16:colId xmlns:a16="http://schemas.microsoft.com/office/drawing/2014/main" val="993523083"/>
                    </a:ext>
                  </a:extLst>
                </a:gridCol>
                <a:gridCol w="5632873">
                  <a:extLst>
                    <a:ext uri="{9D8B030D-6E8A-4147-A177-3AD203B41FA5}">
                      <a16:colId xmlns:a16="http://schemas.microsoft.com/office/drawing/2014/main" val="83709736"/>
                    </a:ext>
                  </a:extLst>
                </a:gridCol>
                <a:gridCol w="3922644">
                  <a:extLst>
                    <a:ext uri="{9D8B030D-6E8A-4147-A177-3AD203B41FA5}">
                      <a16:colId xmlns:a16="http://schemas.microsoft.com/office/drawing/2014/main" val="373549931"/>
                    </a:ext>
                  </a:extLst>
                </a:gridCol>
              </a:tblGrid>
              <a:tr h="987615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>
                          <a:solidFill>
                            <a:schemeClr val="tx1"/>
                          </a:solidFill>
                        </a:rPr>
                        <a:t>Weight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>
                          <a:solidFill>
                            <a:schemeClr val="tx1"/>
                          </a:solidFill>
                        </a:rPr>
                        <a:t>Diagram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>
                          <a:solidFill>
                            <a:schemeClr val="tx1"/>
                          </a:solidFill>
                        </a:rPr>
                        <a:t>Relation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114400"/>
                  </a:ext>
                </a:extLst>
              </a:tr>
              <a:tr h="1789654">
                <a:tc>
                  <a:txBody>
                    <a:bodyPr/>
                    <a:lstStyle/>
                    <a:p>
                      <a:pPr algn="ctr"/>
                      <a:endParaRPr lang="en-CA" dirty="0" smtClean="0"/>
                    </a:p>
                    <a:p>
                      <a:pPr algn="ctr"/>
                      <a:r>
                        <a:rPr lang="en-CA" dirty="0" smtClean="0"/>
                        <a:t>H(LOS</a:t>
                      </a:r>
                      <a:r>
                        <a:rPr lang="en-CA" baseline="0" dirty="0" smtClean="0"/>
                        <a:t> angle)</a:t>
                      </a:r>
                    </a:p>
                    <a:p>
                      <a:pPr algn="ctr"/>
                      <a:r>
                        <a:rPr lang="en-CA" baseline="0" dirty="0" smtClean="0"/>
                        <a:t>H(LOS rate)</a:t>
                      </a:r>
                    </a:p>
                    <a:p>
                      <a:pPr algn="ctr"/>
                      <a:r>
                        <a:rPr lang="en-CA" baseline="0" dirty="0" smtClean="0"/>
                        <a:t>H(?)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7172608"/>
                  </a:ext>
                </a:extLst>
              </a:tr>
              <a:tr h="2623161">
                <a:tc>
                  <a:txBody>
                    <a:bodyPr/>
                    <a:lstStyle/>
                    <a:p>
                      <a:endParaRPr lang="en-CA" dirty="0" smtClean="0"/>
                    </a:p>
                    <a:p>
                      <a:endParaRPr lang="en-CA" dirty="0" smtClean="0"/>
                    </a:p>
                    <a:p>
                      <a:pPr algn="ctr"/>
                      <a:r>
                        <a:rPr lang="en-CA" dirty="0" smtClean="0"/>
                        <a:t>G(V closing)</a:t>
                      </a:r>
                    </a:p>
                    <a:p>
                      <a:pPr algn="ctr"/>
                      <a:r>
                        <a:rPr lang="en-CA" dirty="0" smtClean="0"/>
                        <a:t>R(V</a:t>
                      </a:r>
                      <a:r>
                        <a:rPr lang="en-CA" baseline="0" dirty="0" smtClean="0"/>
                        <a:t> closing)</a:t>
                      </a:r>
                    </a:p>
                    <a:p>
                      <a:pPr algn="ctr"/>
                      <a:r>
                        <a:rPr lang="en-CA" baseline="0" dirty="0" smtClean="0"/>
                        <a:t>R(Range)</a:t>
                      </a:r>
                      <a:endParaRPr lang="en-CA" dirty="0" smtClean="0"/>
                    </a:p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539905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2 Overview </a:t>
            </a:r>
            <a:r>
              <a:rPr lang="en-US" dirty="0" smtClean="0"/>
              <a:t>Continued:</a:t>
            </a:r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9246" y="4487634"/>
            <a:ext cx="1566685" cy="47331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9154" y="5144216"/>
            <a:ext cx="1448462" cy="36439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1654" y="5853182"/>
            <a:ext cx="1363462" cy="32585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388664" y="2283552"/>
            <a:ext cx="5204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/>
              <a:t>Parameters to determine circulation direction and strength</a:t>
            </a:r>
            <a:endParaRPr lang="en-US" sz="16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37480" y="2591998"/>
            <a:ext cx="4637881" cy="149074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9246" y="3214685"/>
            <a:ext cx="986492" cy="604857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2388664" y="4052637"/>
            <a:ext cx="5423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/>
              <a:t>Parameters to determine repulsive strength or obstacle radius</a:t>
            </a:r>
            <a:endParaRPr lang="en-US" sz="16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79463" y="2687747"/>
            <a:ext cx="2335813" cy="3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4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3 Overview 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8672" y="1797720"/>
            <a:ext cx="26744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Goal: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Objective: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CA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Tasks: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779710" y="1644319"/>
            <a:ext cx="4193287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Demonstrate GVF obstacle avoidance with </a:t>
            </a:r>
            <a:r>
              <a:rPr lang="en-US" sz="2000" dirty="0" smtClean="0"/>
              <a:t>mobile robot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57857" y="3214685"/>
            <a:ext cx="5107259" cy="108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719839" y="2969882"/>
            <a:ext cx="40282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prstClr val="black"/>
                </a:solidFill>
              </a:rPr>
              <a:t>Validate modified GVF guidance on mobile robot platform simulating fixed wing constraints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11351" y="4803048"/>
            <a:ext cx="4056024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Build differential drive robot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Program robotic framework to take guidance commands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000" dirty="0">
                <a:solidFill>
                  <a:prstClr val="black"/>
                </a:solidFill>
              </a:rPr>
              <a:t>Repeat experiments performed in phase 2 on ground robot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636" y="3898290"/>
            <a:ext cx="2528002" cy="24749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558426">
            <a:off x="5632546" y="4659793"/>
            <a:ext cx="1832651" cy="172008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5667375" y="2131045"/>
            <a:ext cx="1640435" cy="7761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 smtClean="0"/>
              <a:t>VICON Tracker</a:t>
            </a:r>
            <a:br>
              <a:rPr lang="en-CA" sz="1600" dirty="0" smtClean="0"/>
            </a:br>
            <a:r>
              <a:rPr lang="en-CA" sz="1600" dirty="0" smtClean="0"/>
              <a:t>(PC)</a:t>
            </a:r>
          </a:p>
          <a:p>
            <a:pPr algn="ctr"/>
            <a:endParaRPr lang="en-CA" dirty="0"/>
          </a:p>
        </p:txBody>
      </p:sp>
      <p:pic>
        <p:nvPicPr>
          <p:cNvPr id="4098" name="Picture 2" descr="https://upload.wikimedia.org/wikipedia/commons/2/21/Matlab_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0364" y="81889"/>
            <a:ext cx="1659472" cy="1491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/>
          <p:cNvCxnSpPr>
            <a:endCxn id="10" idx="2"/>
          </p:cNvCxnSpPr>
          <p:nvPr/>
        </p:nvCxnSpPr>
        <p:spPr>
          <a:xfrm flipH="1" flipV="1">
            <a:off x="6487593" y="2907159"/>
            <a:ext cx="10208" cy="20744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726469" y="104576"/>
            <a:ext cx="26374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MATLAB</a:t>
            </a:r>
          </a:p>
          <a:p>
            <a:r>
              <a:rPr lang="en-CA" dirty="0" smtClean="0"/>
              <a:t>Post process guidance performance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667375" y="6345510"/>
            <a:ext cx="263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8 VICON cameras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873672" y="6334780"/>
            <a:ext cx="3519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 smtClean="0"/>
              <a:t>Differential drive robot encountering an obstacle</a:t>
            </a:r>
            <a:endParaRPr lang="en-US" sz="1400" i="1" dirty="0"/>
          </a:p>
        </p:txBody>
      </p:sp>
      <p:sp>
        <p:nvSpPr>
          <p:cNvPr id="28" name="TextBox 27"/>
          <p:cNvSpPr txBox="1"/>
          <p:nvPr/>
        </p:nvSpPr>
        <p:spPr>
          <a:xfrm>
            <a:off x="10069827" y="3026887"/>
            <a:ext cx="1950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State and obstacle</a:t>
            </a:r>
          </a:p>
          <a:p>
            <a:r>
              <a:rPr lang="en-CA" dirty="0" smtClean="0"/>
              <a:t>information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8595376" y="2118035"/>
            <a:ext cx="2188920" cy="7761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/>
              <a:t>Process monitor</a:t>
            </a:r>
          </a:p>
          <a:p>
            <a:pPr algn="ctr"/>
            <a:r>
              <a:rPr lang="en-CA" dirty="0" smtClean="0"/>
              <a:t>(PC, python)</a:t>
            </a:r>
            <a:endParaRPr lang="en-CA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0069827" y="2894149"/>
            <a:ext cx="0" cy="190889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9535789" y="2878332"/>
            <a:ext cx="0" cy="1645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3"/>
            <a:endCxn id="22" idx="1"/>
          </p:cNvCxnSpPr>
          <p:nvPr/>
        </p:nvCxnSpPr>
        <p:spPr>
          <a:xfrm flipV="1">
            <a:off x="7307810" y="2506092"/>
            <a:ext cx="1287566" cy="130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451798" y="2020001"/>
            <a:ext cx="925930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dirty="0" smtClean="0"/>
              <a:t>Data</a:t>
            </a:r>
          </a:p>
          <a:p>
            <a:pPr algn="ctr">
              <a:lnSpc>
                <a:spcPct val="150000"/>
              </a:lnSpc>
            </a:pPr>
            <a:r>
              <a:rPr lang="en-CA" dirty="0" smtClean="0"/>
              <a:t>stream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595655" y="2980618"/>
            <a:ext cx="19507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 smtClean="0"/>
              <a:t>Guidance</a:t>
            </a:r>
          </a:p>
          <a:p>
            <a:pPr algn="r"/>
            <a:r>
              <a:rPr lang="en-CA" dirty="0"/>
              <a:t>c</a:t>
            </a:r>
            <a:r>
              <a:rPr lang="en-CA" dirty="0" smtClean="0"/>
              <a:t>ontrol</a:t>
            </a:r>
          </a:p>
          <a:p>
            <a:pPr algn="r"/>
            <a:r>
              <a:rPr lang="en-CA" dirty="0" smtClean="0"/>
              <a:t>log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9689836" y="1485900"/>
            <a:ext cx="0" cy="6321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1085178" y="5278712"/>
            <a:ext cx="110682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Obstacle</a:t>
            </a:r>
            <a:endParaRPr lang="en-US" dirty="0"/>
          </a:p>
        </p:txBody>
      </p:sp>
      <p:cxnSp>
        <p:nvCxnSpPr>
          <p:cNvPr id="18" name="Straight Connector 17"/>
          <p:cNvCxnSpPr>
            <a:endCxn id="14" idx="0"/>
          </p:cNvCxnSpPr>
          <p:nvPr/>
        </p:nvCxnSpPr>
        <p:spPr>
          <a:xfrm>
            <a:off x="11238149" y="4425565"/>
            <a:ext cx="400440" cy="85314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11164398" y="4398251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10055580" y="4853021"/>
            <a:ext cx="703938" cy="630725"/>
          </a:xfrm>
          <a:prstGeom prst="straightConnector1">
            <a:avLst/>
          </a:prstGeom>
          <a:ln w="920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77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672" y="1810258"/>
            <a:ext cx="188671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Phase 1: </a:t>
            </a:r>
          </a:p>
          <a:p>
            <a:endParaRPr lang="en-US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Phase 2: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Phase 3: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4BCB38-D028-48DC-80C1-6456E399645F}"/>
              </a:ext>
            </a:extLst>
          </p:cNvPr>
          <p:cNvSpPr txBox="1">
            <a:spLocks/>
          </p:cNvSpPr>
          <p:nvPr/>
        </p:nvSpPr>
        <p:spPr>
          <a:xfrm>
            <a:off x="1811461" y="1810257"/>
            <a:ext cx="5878493" cy="46355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Identified </a:t>
            </a:r>
            <a:r>
              <a:rPr lang="en-US" sz="2400" dirty="0"/>
              <a:t>location and conditions that cause vector  field singularities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GVF </a:t>
            </a:r>
            <a:r>
              <a:rPr lang="en-US" sz="2400" dirty="0"/>
              <a:t>weighted functions provide an improved performance over un-modified GVF guidance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Simulation and experimental </a:t>
            </a:r>
            <a:r>
              <a:rPr lang="en-US" sz="2400" dirty="0" smtClean="0"/>
              <a:t>results of modified GVF  </a:t>
            </a:r>
            <a:r>
              <a:rPr lang="en-US" sz="2400" dirty="0"/>
              <a:t>are comparable and </a:t>
            </a:r>
            <a:r>
              <a:rPr lang="en-US" sz="2400" dirty="0" smtClean="0"/>
              <a:t>operates </a:t>
            </a:r>
            <a:r>
              <a:rPr lang="en-US" sz="2400" dirty="0"/>
              <a:t>in real time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7" t="5123" r="13368"/>
          <a:stretch/>
        </p:blipFill>
        <p:spPr>
          <a:xfrm>
            <a:off x="8462922" y="406895"/>
            <a:ext cx="3184436" cy="300823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9627920" y="1308263"/>
            <a:ext cx="854439" cy="8844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0055139" y="153304"/>
            <a:ext cx="2057887" cy="874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/>
              <a:t>Singularity / Null Guidance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0111977" y="946979"/>
            <a:ext cx="1023946" cy="7437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954" y="4132479"/>
            <a:ext cx="4466019" cy="231329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89954" y="6445770"/>
            <a:ext cx="454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Ground robot encountering obstacle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85800" y="3272231"/>
            <a:ext cx="2155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Singularity detection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97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Timeline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65" y="1530336"/>
            <a:ext cx="11753069" cy="393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72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034" y="1501985"/>
            <a:ext cx="5454146" cy="5108131"/>
          </a:xfrm>
        </p:spPr>
        <p:txBody>
          <a:bodyPr>
            <a:normAutofit/>
          </a:bodyPr>
          <a:lstStyle/>
          <a:p>
            <a:r>
              <a:rPr lang="en-US" dirty="0"/>
              <a:t>Fixed Wing Unmanned Aerial Vehicles (UAVs)</a:t>
            </a:r>
          </a:p>
          <a:p>
            <a:pPr lvl="1"/>
            <a:r>
              <a:rPr lang="en-US" dirty="0"/>
              <a:t>Remotely piloted</a:t>
            </a:r>
          </a:p>
          <a:p>
            <a:pPr lvl="1"/>
            <a:r>
              <a:rPr lang="en-US" dirty="0"/>
              <a:t>On-board flight controller</a:t>
            </a:r>
          </a:p>
          <a:p>
            <a:pPr lvl="2"/>
            <a:r>
              <a:rPr lang="en-US" dirty="0"/>
              <a:t>Maintain stability</a:t>
            </a:r>
          </a:p>
          <a:p>
            <a:pPr lvl="2"/>
            <a:r>
              <a:rPr lang="en-US" dirty="0"/>
              <a:t>Carry out mission </a:t>
            </a:r>
            <a:r>
              <a:rPr lang="en-US" dirty="0" smtClean="0"/>
              <a:t>objectives</a:t>
            </a:r>
          </a:p>
          <a:p>
            <a:pPr lvl="2"/>
            <a:r>
              <a:rPr lang="en-CA" dirty="0" smtClean="0"/>
              <a:t>Follow waypoints or ground track</a:t>
            </a:r>
            <a:endParaRPr lang="en-US" dirty="0"/>
          </a:p>
          <a:p>
            <a:r>
              <a:rPr lang="en-US" dirty="0"/>
              <a:t>Waypoint navigation</a:t>
            </a:r>
          </a:p>
          <a:p>
            <a:pPr lvl="1"/>
            <a:r>
              <a:rPr lang="en-US" dirty="0"/>
              <a:t>Typically pre-planned at ground station</a:t>
            </a:r>
          </a:p>
          <a:p>
            <a:pPr lvl="1"/>
            <a:r>
              <a:rPr lang="en-US" dirty="0"/>
              <a:t>May consider known obstacles</a:t>
            </a:r>
          </a:p>
          <a:p>
            <a:pPr lvl="1"/>
            <a:r>
              <a:rPr lang="en-US" dirty="0" smtClean="0"/>
              <a:t>Unknown </a:t>
            </a:r>
            <a:r>
              <a:rPr lang="en-US" dirty="0"/>
              <a:t>obstacles may require waypoint </a:t>
            </a:r>
            <a:r>
              <a:rPr lang="en-US" dirty="0" smtClean="0"/>
              <a:t>re-planning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869"/>
            <a:ext cx="5489359" cy="3065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25143" r="25482"/>
          <a:stretch/>
        </p:blipFill>
        <p:spPr>
          <a:xfrm>
            <a:off x="5845232" y="3909543"/>
            <a:ext cx="2754920" cy="22650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465" y="3907040"/>
            <a:ext cx="3471535" cy="25159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8429" y="3349993"/>
            <a:ext cx="51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Sequential pre-planned waypoints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5654042" y="6149976"/>
            <a:ext cx="310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Hand-launched fixed wing UAV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8904952" y="6196142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Gradient vector field [ </a:t>
            </a:r>
            <a:r>
              <a:rPr lang="en-CA" i="1" dirty="0" err="1" smtClean="0"/>
              <a:t>Goncalves</a:t>
            </a:r>
            <a:r>
              <a:rPr lang="en-CA" i="1" dirty="0" smtClean="0"/>
              <a:t>, 2010]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3131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523" y="1690688"/>
            <a:ext cx="8459353" cy="4838944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Problem </a:t>
            </a:r>
            <a:r>
              <a:rPr lang="en-US" b="1" u="sng" dirty="0" smtClean="0"/>
              <a:t>Statement:</a:t>
            </a:r>
            <a:r>
              <a:rPr lang="en-US" dirty="0"/>
              <a:t> </a:t>
            </a:r>
            <a:r>
              <a:rPr lang="en-US" dirty="0" smtClean="0"/>
              <a:t>Utilize vector field guidance to enable  optimal obstacle avoidance without re-planning waypoints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Phase 1:  </a:t>
            </a:r>
            <a:r>
              <a:rPr lang="en-US" dirty="0">
                <a:solidFill>
                  <a:prstClr val="black"/>
                </a:solidFill>
              </a:rPr>
              <a:t>Identify specific set of conditions that </a:t>
            </a:r>
            <a:r>
              <a:rPr lang="en-US" dirty="0" smtClean="0">
                <a:solidFill>
                  <a:prstClr val="black"/>
                </a:solidFill>
              </a:rPr>
              <a:t>yield guidance </a:t>
            </a:r>
            <a:r>
              <a:rPr lang="en-US" dirty="0">
                <a:solidFill>
                  <a:prstClr val="black"/>
                </a:solidFill>
              </a:rPr>
              <a:t>singularity when </a:t>
            </a:r>
            <a:r>
              <a:rPr lang="en-US" dirty="0" smtClean="0">
                <a:solidFill>
                  <a:prstClr val="black"/>
                </a:solidFill>
              </a:rPr>
              <a:t>summing </a:t>
            </a:r>
            <a:r>
              <a:rPr lang="en-US" dirty="0">
                <a:solidFill>
                  <a:prstClr val="black"/>
                </a:solidFill>
              </a:rPr>
              <a:t>attractive and repulsive GVFs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2:  Determine GVF weighting functions that improve obstacle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3: Demonstrate GVF obstacle avoidance with ground robot experiments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952" y="482722"/>
            <a:ext cx="2813198" cy="5418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57377" y="5883301"/>
            <a:ext cx="328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path vector field guidance with obstacle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362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40" y="4676505"/>
            <a:ext cx="7937757" cy="207699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39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Unmanned Aerial System (UAS)</a:t>
            </a:r>
          </a:p>
          <a:p>
            <a:r>
              <a:rPr lang="en-US" dirty="0"/>
              <a:t>Aircraft</a:t>
            </a:r>
          </a:p>
          <a:p>
            <a:pPr lvl="1"/>
            <a:r>
              <a:rPr lang="en-US" dirty="0"/>
              <a:t>Fixed wing</a:t>
            </a:r>
          </a:p>
          <a:p>
            <a:pPr lvl="1"/>
            <a:r>
              <a:rPr lang="en-US" dirty="0"/>
              <a:t>Rotorcraft</a:t>
            </a:r>
          </a:p>
          <a:p>
            <a:r>
              <a:rPr lang="en-US" dirty="0" smtClean="0"/>
              <a:t>Radio /Transmitter</a:t>
            </a:r>
            <a:endParaRPr lang="en-US" dirty="0"/>
          </a:p>
          <a:p>
            <a:r>
              <a:rPr lang="en-US" dirty="0"/>
              <a:t>Ground Station</a:t>
            </a:r>
          </a:p>
          <a:p>
            <a:r>
              <a:rPr lang="en-US" dirty="0"/>
              <a:t>Autopilot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Guidance</a:t>
            </a:r>
          </a:p>
          <a:p>
            <a:pPr lvl="1"/>
            <a:r>
              <a:rPr lang="en-US" dirty="0"/>
              <a:t>Control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797" y="241300"/>
            <a:ext cx="3967843" cy="417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8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9" y="667526"/>
            <a:ext cx="2879217" cy="22705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043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Guidance Methods</a:t>
            </a:r>
          </a:p>
          <a:p>
            <a:r>
              <a:rPr lang="en-US" dirty="0"/>
              <a:t>[</a:t>
            </a:r>
            <a:r>
              <a:rPr lang="en-US" dirty="0" err="1" smtClean="0"/>
              <a:t>Sujit</a:t>
            </a:r>
            <a:r>
              <a:rPr lang="en-US" dirty="0" smtClean="0"/>
              <a:t> et al., </a:t>
            </a:r>
            <a:r>
              <a:rPr lang="en-US" dirty="0"/>
              <a:t>2014]</a:t>
            </a:r>
          </a:p>
          <a:p>
            <a:pPr lvl="1"/>
            <a:r>
              <a:rPr lang="en-US" dirty="0"/>
              <a:t>Guidance provides heading reference commands</a:t>
            </a:r>
          </a:p>
          <a:p>
            <a:pPr lvl="1"/>
            <a:r>
              <a:rPr lang="en-US" dirty="0"/>
              <a:t>Waypoints, path following</a:t>
            </a:r>
          </a:p>
          <a:p>
            <a:pPr lvl="1"/>
            <a:r>
              <a:rPr lang="en-US" dirty="0"/>
              <a:t>Accurate and robust to disturbances</a:t>
            </a:r>
          </a:p>
          <a:p>
            <a:pPr lvl="1"/>
            <a:r>
              <a:rPr lang="en-US" dirty="0"/>
              <a:t>Vector field provided best performance</a:t>
            </a:r>
          </a:p>
          <a:p>
            <a:r>
              <a:rPr lang="en-US" dirty="0"/>
              <a:t>[Nelson et al., 2005]</a:t>
            </a:r>
          </a:p>
          <a:p>
            <a:pPr lvl="1"/>
            <a:r>
              <a:rPr lang="en-US" dirty="0"/>
              <a:t>Lyapunov vector field primitives</a:t>
            </a:r>
          </a:p>
          <a:p>
            <a:pPr lvl="1"/>
            <a:r>
              <a:rPr lang="en-US" dirty="0"/>
              <a:t>Asymptotically approach curve</a:t>
            </a:r>
          </a:p>
          <a:p>
            <a:pPr lvl="1"/>
            <a:r>
              <a:rPr lang="en-US" dirty="0"/>
              <a:t>Stitch paths together for complex behavior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B7C825-4687-42EC-8736-C59D8B1D54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95" y="3921582"/>
            <a:ext cx="5321379" cy="24125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501F52-80F4-4B77-AE78-2948814E3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89" y="611593"/>
            <a:ext cx="2567835" cy="2382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8004" y="3026828"/>
            <a:ext cx="308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UAV guidance along path via vector field [</a:t>
            </a:r>
            <a:r>
              <a:rPr lang="en-US" i="1" dirty="0" err="1"/>
              <a:t>Sujit</a:t>
            </a:r>
            <a:r>
              <a:rPr lang="en-US" i="1" dirty="0"/>
              <a:t>, 2014]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60545" y="6185040"/>
            <a:ext cx="464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</a:t>
            </a:r>
            <a:r>
              <a:rPr lang="en-US" i="1" dirty="0" err="1"/>
              <a:t>Lyapunov</a:t>
            </a:r>
            <a:r>
              <a:rPr lang="en-US" i="1" dirty="0"/>
              <a:t> vector field path primitives [Nelson et al, 2005]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45206" y="3026827"/>
            <a:ext cx="2546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Switching primitives guidance for UAV [Nelson et al, 2005]</a:t>
            </a:r>
          </a:p>
        </p:txBody>
      </p:sp>
    </p:spTree>
    <p:extLst>
      <p:ext uri="{BB962C8B-B14F-4D97-AF65-F5344CB8AC3E}">
        <p14:creationId xmlns:p14="http://schemas.microsoft.com/office/powerpoint/2010/main" val="193809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49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[Griffiths, 2006]</a:t>
            </a:r>
          </a:p>
          <a:p>
            <a:pPr lvl="1"/>
            <a:r>
              <a:rPr lang="en-US" dirty="0"/>
              <a:t>Expanded Nelson ‘s method for arbitrary paths</a:t>
            </a:r>
          </a:p>
          <a:p>
            <a:pPr lvl="1"/>
            <a:endParaRPr lang="en-US" dirty="0"/>
          </a:p>
          <a:p>
            <a:r>
              <a:rPr lang="en-US" dirty="0"/>
              <a:t>[Frew, 2007a]</a:t>
            </a:r>
          </a:p>
          <a:p>
            <a:pPr lvl="1"/>
            <a:r>
              <a:rPr lang="en-US" dirty="0"/>
              <a:t>Modify </a:t>
            </a:r>
            <a:r>
              <a:rPr lang="en-US" dirty="0" smtClean="0"/>
              <a:t>existing field </a:t>
            </a:r>
            <a:endParaRPr lang="en-US" dirty="0"/>
          </a:p>
          <a:p>
            <a:pPr lvl="1"/>
            <a:r>
              <a:rPr lang="en-US" dirty="0"/>
              <a:t>Non-linear coordinate transformation</a:t>
            </a:r>
          </a:p>
          <a:p>
            <a:endParaRPr lang="en-US" dirty="0"/>
          </a:p>
          <a:p>
            <a:r>
              <a:rPr lang="en-US" dirty="0"/>
              <a:t>[Frew, 2007b]</a:t>
            </a:r>
          </a:p>
          <a:p>
            <a:pPr lvl="1"/>
            <a:r>
              <a:rPr lang="en-US" dirty="0"/>
              <a:t>Modify field shape via position estimate covariance matrix</a:t>
            </a:r>
          </a:p>
          <a:p>
            <a:pPr lvl="1"/>
            <a:r>
              <a:rPr lang="en-US" dirty="0"/>
              <a:t>Standoff tracking uncertain targets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94CA5-FE7A-42D9-B81A-E3336125A9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0"/>
            <a:ext cx="2940670" cy="2766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BCE8D-DDAA-44F5-AD88-A66925948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92" y="3585191"/>
            <a:ext cx="2579936" cy="2540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87166B-27D4-4CA9-A0F5-5E3CE71A1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628" y="3601219"/>
            <a:ext cx="3315235" cy="2540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8932" y="2702468"/>
            <a:ext cx="38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Lyapunov</a:t>
            </a:r>
            <a:r>
              <a:rPr lang="en-US" i="1" dirty="0"/>
              <a:t> vector field guidance along curved path [Griffiths, 2006]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76320" y="6039065"/>
            <a:ext cx="5840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Non-linear coordinate transformation of stable circular </a:t>
            </a:r>
            <a:r>
              <a:rPr lang="en-US" i="1" dirty="0" err="1"/>
              <a:t>Lyapunov</a:t>
            </a:r>
            <a:r>
              <a:rPr lang="en-US" i="1" dirty="0"/>
              <a:t> vector field [</a:t>
            </a:r>
            <a:r>
              <a:rPr lang="en-US" i="1" dirty="0" err="1"/>
              <a:t>Frew</a:t>
            </a:r>
            <a:r>
              <a:rPr lang="en-US" i="1" dirty="0"/>
              <a:t> 2007]</a:t>
            </a:r>
          </a:p>
        </p:txBody>
      </p:sp>
    </p:spTree>
    <p:extLst>
      <p:ext uri="{BB962C8B-B14F-4D97-AF65-F5344CB8AC3E}">
        <p14:creationId xmlns:p14="http://schemas.microsoft.com/office/powerpoint/2010/main" val="246742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776669"/>
              </p:ext>
            </p:extLst>
          </p:nvPr>
        </p:nvGraphicFramePr>
        <p:xfrm>
          <a:off x="9643882" y="4155994"/>
          <a:ext cx="2548118" cy="2548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2" name="Acrobat Document" r:id="rId4" imgW="3428913" imgH="3428768" progId="AcroExch.Document.DC">
                  <p:embed/>
                </p:oleObj>
              </mc:Choice>
              <mc:Fallback>
                <p:oleObj name="Acrobat Document" r:id="rId4" imgW="3428913" imgH="3428768" progId="AcroExch.Document.DC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43882" y="4155994"/>
                        <a:ext cx="2548118" cy="2548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04" y="537259"/>
            <a:ext cx="2925736" cy="2925736"/>
          </a:xfr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09" y="3664040"/>
            <a:ext cx="2994041" cy="2994041"/>
          </a:xfrm>
          <a:prstGeom prst="rect">
            <a:avLst/>
          </a:prstGeom>
          <a:ln>
            <a:noFill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13764"/>
              </p:ext>
            </p:extLst>
          </p:nvPr>
        </p:nvGraphicFramePr>
        <p:xfrm>
          <a:off x="9495747" y="925841"/>
          <a:ext cx="2696253" cy="2696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3" name="Acrobat Document" r:id="rId8" imgW="3428913" imgH="3428768" progId="AcroExch.Document.DC">
                  <p:embed/>
                </p:oleObj>
              </mc:Choice>
              <mc:Fallback>
                <p:oleObj name="Acrobat Document" r:id="rId8" imgW="3428913" imgH="3428768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95747" y="925841"/>
                        <a:ext cx="2696253" cy="2696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DA53DD-B7E3-4080-82A5-95767B3F4966}"/>
              </a:ext>
            </a:extLst>
          </p:cNvPr>
          <p:cNvSpPr txBox="1">
            <a:spLocks/>
          </p:cNvSpPr>
          <p:nvPr/>
        </p:nvSpPr>
        <p:spPr>
          <a:xfrm>
            <a:off x="189276" y="1842142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2009]</a:t>
            </a:r>
          </a:p>
          <a:p>
            <a:pPr lvl="1"/>
            <a:r>
              <a:rPr lang="en-US" dirty="0"/>
              <a:t>N-dimensional vector field</a:t>
            </a:r>
          </a:p>
          <a:p>
            <a:pPr lvl="1"/>
            <a:r>
              <a:rPr lang="en-US" dirty="0"/>
              <a:t>Converge and follows a path</a:t>
            </a:r>
          </a:p>
          <a:p>
            <a:pPr lvl="2"/>
            <a:r>
              <a:rPr lang="en-US" dirty="0"/>
              <a:t>Static</a:t>
            </a:r>
          </a:p>
          <a:p>
            <a:pPr lvl="2"/>
            <a:r>
              <a:rPr lang="en-US" dirty="0"/>
              <a:t>Time varying</a:t>
            </a:r>
          </a:p>
          <a:p>
            <a:pPr lvl="1"/>
            <a:r>
              <a:rPr lang="en-US" dirty="0"/>
              <a:t>Intersection of (n-1) surfaces</a:t>
            </a:r>
          </a:p>
          <a:p>
            <a:pPr lvl="1"/>
            <a:r>
              <a:rPr lang="en-US" dirty="0"/>
              <a:t>Surfaces defined by implicit functions</a:t>
            </a:r>
          </a:p>
          <a:p>
            <a:pPr lvl="2"/>
            <a:r>
              <a:rPr lang="en-US" dirty="0"/>
              <a:t>First order partials differentiable </a:t>
            </a:r>
          </a:p>
          <a:p>
            <a:pPr lvl="2"/>
            <a:r>
              <a:rPr lang="en-US" dirty="0"/>
              <a:t>Bounded second order partials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2010a]</a:t>
            </a:r>
          </a:p>
          <a:p>
            <a:pPr lvl="1"/>
            <a:r>
              <a:rPr lang="en-US" dirty="0"/>
              <a:t>Experimental validation (2d,3d robotic systems)</a:t>
            </a:r>
          </a:p>
          <a:p>
            <a:r>
              <a:rPr lang="en-US" dirty="0"/>
              <a:t>[</a:t>
            </a:r>
            <a:r>
              <a:rPr lang="en-US" dirty="0" err="1"/>
              <a:t>Goncalves</a:t>
            </a:r>
            <a:r>
              <a:rPr lang="en-US" dirty="0"/>
              <a:t> et al, 2010b]</a:t>
            </a:r>
          </a:p>
          <a:p>
            <a:pPr lvl="1"/>
            <a:r>
              <a:rPr lang="en-US" dirty="0"/>
              <a:t>Stability proofs of vector field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84" y="174679"/>
            <a:ext cx="5347670" cy="71630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8408550" y="2269362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24101" y="5186520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8297" y="1661703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VF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Process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8298991" y="4724538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VF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Process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151662" y="6470690"/>
            <a:ext cx="58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Circular vector field converging at intersection of surfaces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966918" y="3360613"/>
            <a:ext cx="605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Straight path vector field converging at intersection of surfaces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8123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18" y="5575807"/>
            <a:ext cx="1967668" cy="8488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13" y="5480030"/>
            <a:ext cx="2099569" cy="45661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65" y="6071963"/>
            <a:ext cx="2505264" cy="4240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412" y="2096605"/>
            <a:ext cx="3471091" cy="34078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8082" y="2096605"/>
            <a:ext cx="3460360" cy="345581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4260" y="2096606"/>
            <a:ext cx="3493095" cy="340789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09389" y="5523623"/>
            <a:ext cx="2789053" cy="4959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0008" y="6087741"/>
            <a:ext cx="708290" cy="389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26607" y="6118685"/>
            <a:ext cx="727193" cy="35861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53979" y="1549662"/>
            <a:ext cx="105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Normalized Convergence	</a:t>
            </a:r>
            <a:r>
              <a:rPr lang="en-CA" dirty="0"/>
              <a:t>  </a:t>
            </a:r>
            <a:r>
              <a:rPr lang="en-CA" dirty="0" smtClean="0"/>
              <a:t>                 Normalized Circulation		  Total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23" y="365125"/>
            <a:ext cx="10515600" cy="1325563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3299" y="1707462"/>
            <a:ext cx="474961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[Wilhelm et al. 2017]</a:t>
            </a:r>
          </a:p>
          <a:p>
            <a:pPr lvl="1"/>
            <a:r>
              <a:rPr lang="en-US" dirty="0"/>
              <a:t>Loiter moving target</a:t>
            </a:r>
          </a:p>
          <a:p>
            <a:pPr lvl="1"/>
            <a:r>
              <a:rPr lang="en-US" dirty="0"/>
              <a:t>Reduced steady-state error in comparison to </a:t>
            </a:r>
            <a:r>
              <a:rPr lang="en-US" dirty="0" err="1"/>
              <a:t>Lyapunov</a:t>
            </a:r>
            <a:endParaRPr lang="en-US" dirty="0"/>
          </a:p>
          <a:p>
            <a:pPr lvl="1"/>
            <a:r>
              <a:rPr lang="en-US" dirty="0"/>
              <a:t>Obstacle Avoidance</a:t>
            </a:r>
          </a:p>
          <a:p>
            <a:pPr lvl="2"/>
            <a:r>
              <a:rPr lang="en-US" dirty="0"/>
              <a:t>Goal field tracked target ground vehicle </a:t>
            </a:r>
          </a:p>
          <a:p>
            <a:pPr lvl="2"/>
            <a:r>
              <a:rPr lang="en-US" dirty="0"/>
              <a:t>Repulsive fields representing obstacles</a:t>
            </a:r>
          </a:p>
          <a:p>
            <a:pPr lvl="2"/>
            <a:r>
              <a:rPr lang="en-US" dirty="0"/>
              <a:t>Fields summed resulting in </a:t>
            </a:r>
            <a:r>
              <a:rPr lang="en-US" dirty="0" smtClean="0"/>
              <a:t>guidance</a:t>
            </a:r>
          </a:p>
          <a:p>
            <a:pPr lvl="2"/>
            <a:r>
              <a:rPr lang="en-CA" dirty="0" smtClean="0"/>
              <a:t>Did not consider circulation to improve obstacle avoidance</a:t>
            </a:r>
          </a:p>
          <a:p>
            <a:pPr lvl="2"/>
            <a:r>
              <a:rPr lang="en-CA" dirty="0" smtClean="0"/>
              <a:t>Did not address singularities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941" y="3443794"/>
            <a:ext cx="3991735" cy="2835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52" y="210396"/>
            <a:ext cx="3842648" cy="3011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316" y="357578"/>
            <a:ext cx="3744582" cy="27170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36316" y="3091397"/>
            <a:ext cx="61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GVF and </a:t>
            </a:r>
            <a:r>
              <a:rPr lang="en-US" i="1" dirty="0" err="1"/>
              <a:t>Lyapunov</a:t>
            </a:r>
            <a:r>
              <a:rPr lang="en-US" i="1" dirty="0"/>
              <a:t> tracking a ground target [Wilhelm et al.]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17713" y="6211669"/>
            <a:ext cx="470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UAV tracking a ground target and avoiding obstacles [Wilhelm et al.]</a:t>
            </a:r>
          </a:p>
        </p:txBody>
      </p:sp>
    </p:spTree>
    <p:extLst>
      <p:ext uri="{BB962C8B-B14F-4D97-AF65-F5344CB8AC3E}">
        <p14:creationId xmlns:p14="http://schemas.microsoft.com/office/powerpoint/2010/main" val="13458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21893</TotalTime>
  <Words>1843</Words>
  <Application>Microsoft Office PowerPoint</Application>
  <PresentationFormat>Widescreen</PresentationFormat>
  <Paragraphs>320</Paragraphs>
  <Slides>16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Acrobat Document</vt:lpstr>
      <vt:lpstr>A Proposal for a Parameterized Circulating Vector Field Guidance for Fixed Wing Unmanned Aerial Vehicles</vt:lpstr>
      <vt:lpstr>Introduction</vt:lpstr>
      <vt:lpstr>Problem Statement and Objectives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Phase 1 Overview:</vt:lpstr>
      <vt:lpstr>Phase 2 Overview:</vt:lpstr>
      <vt:lpstr>Phase 2 Overview Continued:</vt:lpstr>
      <vt:lpstr>Phase 3 Overview :</vt:lpstr>
      <vt:lpstr>Success Criteria</vt:lpstr>
      <vt:lpstr>Timeline</vt:lpstr>
      <vt:lpstr>Thanks</vt:lpstr>
    </vt:vector>
  </TitlesOfParts>
  <Company>Ohio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Clem, Garrett</dc:creator>
  <cp:lastModifiedBy>Clem, Garrett</cp:lastModifiedBy>
  <cp:revision>108</cp:revision>
  <dcterms:created xsi:type="dcterms:W3CDTF">2017-12-15T01:14:08Z</dcterms:created>
  <dcterms:modified xsi:type="dcterms:W3CDTF">2018-02-12T00:51:19Z</dcterms:modified>
</cp:coreProperties>
</file>

<file path=docProps/thumbnail.jpeg>
</file>